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3" r:id="rId3"/>
    <p:sldId id="320" r:id="rId4"/>
    <p:sldId id="321" r:id="rId5"/>
    <p:sldId id="322" r:id="rId6"/>
    <p:sldId id="323" r:id="rId7"/>
    <p:sldId id="324" r:id="rId8"/>
    <p:sldId id="325" r:id="rId9"/>
    <p:sldId id="326"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27852-8A18-4726-8BD6-7F2C6FF4EB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EG"/>
        </a:p>
      </dgm:t>
    </dgm:pt>
    <dgm:pt modelId="{13263EEC-9582-4520-A5F4-29691E1DCF88}">
      <dgm:prSet phldrT="[Text]" custT="1"/>
      <dgm:spPr/>
      <dgm:t>
        <a:bodyPr/>
        <a:lstStyle/>
        <a:p>
          <a:pPr rtl="1"/>
          <a:r>
            <a:rPr lang="ar-EG" sz="2800" b="1" i="1" u="none" dirty="0" smtClean="0"/>
            <a:t>عناصر المحاضرة </a:t>
          </a:r>
          <a:endParaRPr lang="ar-EG" sz="2800" b="1" i="1" u="none" dirty="0"/>
        </a:p>
      </dgm:t>
    </dgm:pt>
    <dgm:pt modelId="{E8D1B96E-6C1E-445F-A4F8-E5B379C1A854}" type="parTrans" cxnId="{0A2107EE-AB32-4A2D-8255-515474E41D6E}">
      <dgm:prSet/>
      <dgm:spPr/>
      <dgm:t>
        <a:bodyPr/>
        <a:lstStyle/>
        <a:p>
          <a:pPr rtl="1"/>
          <a:endParaRPr lang="ar-EG"/>
        </a:p>
      </dgm:t>
    </dgm:pt>
    <dgm:pt modelId="{8C3F2639-F735-4ED7-8CDB-D6BB0A67E6AC}" type="sibTrans" cxnId="{0A2107EE-AB32-4A2D-8255-515474E41D6E}">
      <dgm:prSet/>
      <dgm:spPr/>
      <dgm:t>
        <a:bodyPr/>
        <a:lstStyle/>
        <a:p>
          <a:pPr rtl="1"/>
          <a:endParaRPr lang="ar-EG"/>
        </a:p>
      </dgm:t>
    </dgm:pt>
    <dgm:pt modelId="{1328FDD9-18CF-4B5A-A9F7-2FD4D2D966AD}" type="pres">
      <dgm:prSet presAssocID="{D0227852-8A18-4726-8BD6-7F2C6FF4EBEE}" presName="diagram" presStyleCnt="0">
        <dgm:presLayoutVars>
          <dgm:dir/>
          <dgm:resizeHandles val="exact"/>
        </dgm:presLayoutVars>
      </dgm:prSet>
      <dgm:spPr/>
      <dgm:t>
        <a:bodyPr/>
        <a:lstStyle/>
        <a:p>
          <a:pPr rtl="1"/>
          <a:endParaRPr lang="ar-EG"/>
        </a:p>
      </dgm:t>
    </dgm:pt>
    <dgm:pt modelId="{B5C31A11-9C26-49ED-B717-8873E10D89BF}" type="pres">
      <dgm:prSet presAssocID="{13263EEC-9582-4520-A5F4-29691E1DCF88}" presName="node" presStyleLbl="node1" presStyleIdx="0" presStyleCnt="1" custScaleX="234862" custLinFactNeighborX="-22346" custLinFactNeighborY="-15563">
        <dgm:presLayoutVars>
          <dgm:bulletEnabled val="1"/>
        </dgm:presLayoutVars>
      </dgm:prSet>
      <dgm:spPr/>
      <dgm:t>
        <a:bodyPr/>
        <a:lstStyle/>
        <a:p>
          <a:pPr rtl="1"/>
          <a:endParaRPr lang="ar-EG"/>
        </a:p>
      </dgm:t>
    </dgm:pt>
  </dgm:ptLst>
  <dgm:cxnLst>
    <dgm:cxn modelId="{9AA03462-FDB8-4F51-8991-E24CFA003C72}" type="presOf" srcId="{13263EEC-9582-4520-A5F4-29691E1DCF88}" destId="{B5C31A11-9C26-49ED-B717-8873E10D89BF}" srcOrd="0" destOrd="0" presId="urn:microsoft.com/office/officeart/2005/8/layout/default"/>
    <dgm:cxn modelId="{D8617BEC-BCFC-475A-BC7F-5A97ACBF1614}" type="presOf" srcId="{D0227852-8A18-4726-8BD6-7F2C6FF4EBEE}" destId="{1328FDD9-18CF-4B5A-A9F7-2FD4D2D966AD}" srcOrd="0" destOrd="0" presId="urn:microsoft.com/office/officeart/2005/8/layout/default"/>
    <dgm:cxn modelId="{0A2107EE-AB32-4A2D-8255-515474E41D6E}" srcId="{D0227852-8A18-4726-8BD6-7F2C6FF4EBEE}" destId="{13263EEC-9582-4520-A5F4-29691E1DCF88}" srcOrd="0" destOrd="0" parTransId="{E8D1B96E-6C1E-445F-A4F8-E5B379C1A854}" sibTransId="{8C3F2639-F735-4ED7-8CDB-D6BB0A67E6AC}"/>
    <dgm:cxn modelId="{8A9BA346-82E0-4F11-A1A6-F2B2E80D7810}" type="presParOf" srcId="{1328FDD9-18CF-4B5A-A9F7-2FD4D2D966AD}" destId="{B5C31A11-9C26-49ED-B717-8873E10D89BF}" srcOrd="0" destOrd="0" presId="urn:microsoft.com/office/officeart/2005/8/layout/default"/>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6A363B-7C1A-41DA-91D8-8BCCA5BF2E58}" type="datetimeFigureOut">
              <a:rPr lang="ar-EG" smtClean="0"/>
              <a:pPr/>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479393-B732-4A1F-8713-107FA4C897C5}"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Data" Target="../diagrams/data1.xm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WordArt 4"/>
          <p:cNvSpPr>
            <a:spLocks noChangeArrowheads="1" noChangeShapeType="1" noTextEdit="1"/>
          </p:cNvSpPr>
          <p:nvPr/>
        </p:nvSpPr>
        <p:spPr bwMode="auto">
          <a:xfrm>
            <a:off x="216106" y="457201"/>
            <a:ext cx="8699293" cy="6096000"/>
          </a:xfrm>
          <a:prstGeom prst="rect">
            <a:avLst/>
          </a:prstGeom>
          <a:solidFill>
            <a:schemeClr val="accent2">
              <a:lumMod val="40000"/>
              <a:lumOff val="60000"/>
            </a:schemeClr>
          </a:solidFill>
        </p:spPr>
        <p:txBody>
          <a:bodyPr wrap="none" fromWordArt="1">
            <a:prstTxWarp prst="textFadeUp">
              <a:avLst>
                <a:gd name="adj" fmla="val 9991"/>
              </a:avLst>
            </a:prstTxWarp>
          </a:bodyPr>
          <a:lstStyle/>
          <a:p>
            <a:pPr algn="ctr"/>
            <a:r>
              <a:rPr lang="ar-EG" sz="900" b="1" kern="10" dirty="0" smtClean="0">
                <a:ln w="12700">
                  <a:solidFill>
                    <a:srgbClr val="993366"/>
                  </a:solidFill>
                  <a:round/>
                  <a:headEnd/>
                  <a:tailEnd/>
                </a:ln>
                <a:solidFill>
                  <a:srgbClr val="993366"/>
                </a:solidFill>
                <a:latin typeface="Aldhabi" pitchFamily="2" charset="-78"/>
              </a:rPr>
              <a:t>محاضرة مقرر حقوق انسان </a:t>
            </a:r>
          </a:p>
          <a:p>
            <a:pPr algn="ctr"/>
            <a:r>
              <a:rPr lang="ar-EG" sz="900" b="1" kern="10" dirty="0" smtClean="0">
                <a:ln w="12700">
                  <a:solidFill>
                    <a:srgbClr val="993366"/>
                  </a:solidFill>
                  <a:round/>
                  <a:headEnd/>
                  <a:tailEnd/>
                </a:ln>
                <a:solidFill>
                  <a:srgbClr val="993366"/>
                </a:solidFill>
                <a:latin typeface="Aldhabi" pitchFamily="2" charset="-78"/>
              </a:rPr>
              <a:t>الفرقة الاولى شعبة لغة انجليزية</a:t>
            </a:r>
          </a:p>
          <a:p>
            <a:pPr algn="ctr"/>
            <a:endParaRPr lang="ar-EG" sz="900" b="1" kern="10" dirty="0" smtClean="0">
              <a:ln w="12700">
                <a:solidFill>
                  <a:srgbClr val="993366"/>
                </a:solidFill>
                <a:round/>
                <a:headEnd/>
                <a:tailEnd/>
              </a:ln>
              <a:solidFill>
                <a:srgbClr val="993366"/>
              </a:solidFill>
              <a:latin typeface="Aldhabi" pitchFamily="2" charset="-78"/>
            </a:endParaRPr>
          </a:p>
          <a:p>
            <a:pPr algn="ctr"/>
            <a:r>
              <a:rPr lang="ar-EG" sz="900" b="1" kern="10" dirty="0" smtClean="0">
                <a:ln w="12700">
                  <a:solidFill>
                    <a:srgbClr val="993366"/>
                  </a:solidFill>
                  <a:round/>
                  <a:headEnd/>
                  <a:tailEnd/>
                </a:ln>
                <a:solidFill>
                  <a:srgbClr val="993366"/>
                </a:solidFill>
                <a:latin typeface="Aldhabi" pitchFamily="2" charset="-78"/>
              </a:rPr>
              <a:t>اعداد</a:t>
            </a:r>
          </a:p>
          <a:p>
            <a:pPr algn="ctr"/>
            <a:endParaRPr lang="ar-EG" sz="900" b="1" kern="10" dirty="0" smtClean="0">
              <a:ln w="12700">
                <a:solidFill>
                  <a:srgbClr val="993366"/>
                </a:solidFill>
                <a:round/>
                <a:headEnd/>
                <a:tailEnd/>
              </a:ln>
              <a:solidFill>
                <a:srgbClr val="993366"/>
              </a:solidFill>
              <a:latin typeface="Aldhabi" pitchFamily="2" charset="-78"/>
            </a:endParaRPr>
          </a:p>
          <a:p>
            <a:pPr algn="ctr"/>
            <a:r>
              <a:rPr lang="ar-EG" sz="900" b="1" kern="10" dirty="0" smtClean="0">
                <a:ln w="12700">
                  <a:solidFill>
                    <a:srgbClr val="993366"/>
                  </a:solidFill>
                  <a:round/>
                  <a:headEnd/>
                  <a:tailEnd/>
                </a:ln>
                <a:solidFill>
                  <a:srgbClr val="993366"/>
                </a:solidFill>
                <a:latin typeface="Aldhabi" pitchFamily="2" charset="-78"/>
              </a:rPr>
              <a:t>د/ عبير دياب</a:t>
            </a:r>
          </a:p>
          <a:p>
            <a:pPr algn="ctr"/>
            <a:r>
              <a:rPr lang="ar-EG" sz="900" b="1" kern="10" dirty="0" smtClean="0">
                <a:ln w="12700">
                  <a:solidFill>
                    <a:srgbClr val="993366"/>
                  </a:solidFill>
                  <a:round/>
                  <a:headEnd/>
                  <a:tailEnd/>
                </a:ln>
                <a:solidFill>
                  <a:srgbClr val="993366"/>
                </a:solidFill>
                <a:latin typeface="Aldhabi" pitchFamily="2" charset="-78"/>
              </a:rPr>
              <a:t> تاريخ المحاضرة الثلاثاء 24-3-2020</a:t>
            </a:r>
          </a:p>
          <a:p>
            <a:pPr algn="ctr"/>
            <a:endParaRPr lang="ar-EG" sz="900" b="1" kern="10" dirty="0" smtClean="0">
              <a:ln w="12700">
                <a:solidFill>
                  <a:srgbClr val="993366"/>
                </a:solidFill>
                <a:round/>
                <a:headEnd/>
                <a:tailEnd/>
              </a:ln>
              <a:solidFill>
                <a:srgbClr val="993366"/>
              </a:solidFill>
              <a:latin typeface="Aldhabi" pitchFamily="2" charset="-78"/>
            </a:endParaRPr>
          </a:p>
          <a:p>
            <a:pPr algn="ctr"/>
            <a:endParaRPr lang="ar-EG" sz="900" b="1" kern="10" dirty="0">
              <a:ln w="12700">
                <a:solidFill>
                  <a:srgbClr val="993366"/>
                </a:solidFill>
                <a:round/>
                <a:headEnd/>
                <a:tailEnd/>
              </a:ln>
              <a:solidFill>
                <a:srgbClr val="993366"/>
              </a:solidFill>
              <a:latin typeface="Aldhabi" pitchFamily="2" charset="-78"/>
            </a:endParaRPr>
          </a:p>
        </p:txBody>
      </p:sp>
    </p:spTree>
  </p:cSld>
  <p:clrMapOvr>
    <a:masterClrMapping/>
  </p:clrMapOvr>
  <p:transition advClick="0" advTm="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8788"/>
                                        </p:tgtEl>
                                        <p:attrNameLst>
                                          <p:attrName>style.visibility</p:attrName>
                                        </p:attrNameLst>
                                      </p:cBhvr>
                                      <p:to>
                                        <p:strVal val="visible"/>
                                      </p:to>
                                    </p:set>
                                    <p:anim calcmode="lin" valueType="num">
                                      <p:cBhvr>
                                        <p:cTn id="7" dur="1000" fill="hold"/>
                                        <p:tgtEl>
                                          <p:spTgt spid="118788"/>
                                        </p:tgtEl>
                                        <p:attrNameLst>
                                          <p:attrName>ppt_w</p:attrName>
                                        </p:attrNameLst>
                                      </p:cBhvr>
                                      <p:tavLst>
                                        <p:tav tm="0">
                                          <p:val>
                                            <p:fltVal val="0"/>
                                          </p:val>
                                        </p:tav>
                                        <p:tav tm="100000">
                                          <p:val>
                                            <p:strVal val="#ppt_w"/>
                                          </p:val>
                                        </p:tav>
                                      </p:tavLst>
                                    </p:anim>
                                    <p:anim calcmode="lin" valueType="num">
                                      <p:cBhvr>
                                        <p:cTn id="8" dur="1000" fill="hold"/>
                                        <p:tgtEl>
                                          <p:spTgt spid="118788"/>
                                        </p:tgtEl>
                                        <p:attrNameLst>
                                          <p:attrName>ppt_h</p:attrName>
                                        </p:attrNameLst>
                                      </p:cBhvr>
                                      <p:tavLst>
                                        <p:tav tm="0">
                                          <p:val>
                                            <p:fltVal val="0"/>
                                          </p:val>
                                        </p:tav>
                                        <p:tav tm="100000">
                                          <p:val>
                                            <p:strVal val="#ppt_h"/>
                                          </p:val>
                                        </p:tav>
                                      </p:tavLst>
                                    </p:anim>
                                    <p:anim calcmode="lin" valueType="num">
                                      <p:cBhvr>
                                        <p:cTn id="9" dur="1000" fill="hold"/>
                                        <p:tgtEl>
                                          <p:spTgt spid="1187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878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pPr eaLnBrk="1" hangingPunct="1"/>
            <a:endParaRPr lang="en-US" smtClean="0"/>
          </a:p>
        </p:txBody>
      </p:sp>
      <p:sp>
        <p:nvSpPr>
          <p:cNvPr id="45059" name="Rectangle 3"/>
          <p:cNvSpPr>
            <a:spLocks noGrp="1" noChangeArrowheads="1"/>
          </p:cNvSpPr>
          <p:nvPr>
            <p:ph type="subTitle" idx="1"/>
          </p:nvPr>
        </p:nvSpPr>
        <p:spPr/>
        <p:txBody>
          <a:bodyPr/>
          <a:lstStyle/>
          <a:p>
            <a:pPr eaLnBrk="1" hangingPunct="1"/>
            <a:endParaRPr lang="en-US" smtClean="0"/>
          </a:p>
        </p:txBody>
      </p:sp>
      <p:pic>
        <p:nvPicPr>
          <p:cNvPr id="45060" name="Picture 4" descr="خخخخخخخخخخخخخخخخخخخخخخخخخخخ"/>
          <p:cNvPicPr>
            <a:picLocks noChangeAspect="1" noChangeArrowheads="1"/>
          </p:cNvPicPr>
          <p:nvPr/>
        </p:nvPicPr>
        <p:blipFill>
          <a:blip r:embed="rId2" cstate="print"/>
          <a:srcRect l="10886" t="15111" r="9613" b="10529"/>
          <a:stretch>
            <a:fillRect/>
          </a:stretch>
        </p:blipFill>
        <p:spPr bwMode="auto">
          <a:xfrm>
            <a:off x="0" y="76200"/>
            <a:ext cx="9144000" cy="6858000"/>
          </a:xfrm>
          <a:prstGeom prst="rect">
            <a:avLst/>
          </a:prstGeom>
          <a:noFill/>
          <a:ln w="9525">
            <a:noFill/>
            <a:miter lim="800000"/>
            <a:headEnd/>
            <a:tailEnd/>
          </a:ln>
        </p:spPr>
      </p:pic>
      <p:graphicFrame>
        <p:nvGraphicFramePr>
          <p:cNvPr id="20" name="Diagram 19"/>
          <p:cNvGraphicFramePr/>
          <p:nvPr/>
        </p:nvGraphicFramePr>
        <p:xfrm>
          <a:off x="5105400" y="2565400"/>
          <a:ext cx="3203575" cy="116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25350" name="AutoShape 6"/>
          <p:cNvSpPr>
            <a:spLocks noChangeArrowheads="1"/>
          </p:cNvSpPr>
          <p:nvPr/>
        </p:nvSpPr>
        <p:spPr bwMode="auto">
          <a:xfrm>
            <a:off x="457200" y="1905000"/>
            <a:ext cx="4572000" cy="2514601"/>
          </a:xfrm>
          <a:prstGeom prst="flowChartAlternateProcess">
            <a:avLst/>
          </a:prstGeom>
          <a:gradFill rotWithShape="1">
            <a:gsLst>
              <a:gs pos="0">
                <a:srgbClr val="FF9999"/>
              </a:gs>
              <a:gs pos="100000">
                <a:srgbClr val="B2B2B2"/>
              </a:gs>
            </a:gsLst>
            <a:lin ang="5400000" scaled="1"/>
          </a:gradFill>
          <a:ln w="31750">
            <a:solidFill>
              <a:srgbClr val="993366"/>
            </a:solidFill>
            <a:miter lim="800000"/>
            <a:headEnd/>
            <a:tailEnd/>
          </a:ln>
          <a:effectLst>
            <a:outerShdw dist="107763" dir="18900000" algn="ctr" rotWithShape="0">
              <a:schemeClr val="bg2">
                <a:alpha val="50000"/>
              </a:schemeClr>
            </a:outerShdw>
          </a:effectLst>
        </p:spPr>
        <p:txBody>
          <a:bodyPr wrap="none" anchor="ctr"/>
          <a:lstStyle/>
          <a:p>
            <a:pPr algn="ctr">
              <a:defRPr/>
            </a:pPr>
            <a:r>
              <a:rPr lang="ar-EG" sz="2800" b="1" dirty="0" smtClean="0">
                <a:cs typeface="Mudir MT" pitchFamily="2" charset="-78"/>
              </a:rPr>
              <a:t>المبحث الثالث: </a:t>
            </a:r>
          </a:p>
          <a:p>
            <a:pPr algn="ctr">
              <a:defRPr/>
            </a:pPr>
            <a:r>
              <a:rPr lang="ar-EG" sz="2800" b="1" dirty="0" smtClean="0">
                <a:cs typeface="Mudir MT" pitchFamily="2" charset="-78"/>
              </a:rPr>
              <a:t>واجبات الافراد  والتزاماتهم فى المجتمع المصري</a:t>
            </a:r>
            <a:endParaRPr lang="en-US" sz="2800" b="1" dirty="0">
              <a:cs typeface="Mudir MT" pitchFamily="2" charset="-78"/>
            </a:endParaRPr>
          </a:p>
        </p:txBody>
      </p:sp>
      <p:sp>
        <p:nvSpPr>
          <p:cNvPr id="825355" name="WordArt 11">
            <a:hlinkClick r:id="rId7" action="ppaction://hlinksldjump"/>
          </p:cNvPr>
          <p:cNvSpPr>
            <a:spLocks noChangeArrowheads="1" noChangeShapeType="1" noTextEdit="1"/>
          </p:cNvSpPr>
          <p:nvPr/>
        </p:nvSpPr>
        <p:spPr bwMode="auto">
          <a:xfrm>
            <a:off x="1692275" y="1401763"/>
            <a:ext cx="1728788" cy="503237"/>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56" name="WordArt 12">
            <a:hlinkClick r:id="rId8" action="ppaction://hlinksldjump"/>
          </p:cNvPr>
          <p:cNvSpPr>
            <a:spLocks noChangeArrowheads="1" noChangeShapeType="1" noTextEdit="1"/>
          </p:cNvSpPr>
          <p:nvPr/>
        </p:nvSpPr>
        <p:spPr bwMode="auto">
          <a:xfrm>
            <a:off x="1619250" y="2205038"/>
            <a:ext cx="1944688" cy="576262"/>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57" name="WordArt 13">
            <a:hlinkClick r:id="" action="ppaction://noaction"/>
          </p:cNvPr>
          <p:cNvSpPr>
            <a:spLocks noChangeArrowheads="1" noChangeShapeType="1" noTextEdit="1"/>
          </p:cNvSpPr>
          <p:nvPr/>
        </p:nvSpPr>
        <p:spPr bwMode="auto">
          <a:xfrm>
            <a:off x="1547813" y="3211513"/>
            <a:ext cx="1943100" cy="576262"/>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58" name="WordArt 14">
            <a:hlinkClick r:id="" action="ppaction://noaction"/>
          </p:cNvPr>
          <p:cNvSpPr>
            <a:spLocks noChangeArrowheads="1" noChangeShapeType="1" noTextEdit="1"/>
          </p:cNvSpPr>
          <p:nvPr/>
        </p:nvSpPr>
        <p:spPr bwMode="auto">
          <a:xfrm>
            <a:off x="1620838" y="4151313"/>
            <a:ext cx="1871662" cy="574675"/>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60" name="WordArt 16">
            <a:hlinkClick r:id="" action="ppaction://noaction"/>
          </p:cNvPr>
          <p:cNvSpPr>
            <a:spLocks noChangeArrowheads="1" noChangeShapeType="1" noTextEdit="1"/>
          </p:cNvSpPr>
          <p:nvPr/>
        </p:nvSpPr>
        <p:spPr bwMode="auto">
          <a:xfrm>
            <a:off x="1765300" y="5087938"/>
            <a:ext cx="1727200" cy="573087"/>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825355"/>
                                        </p:tgtEl>
                                        <p:attrNameLst>
                                          <p:attrName>style.visibility</p:attrName>
                                        </p:attrNameLst>
                                      </p:cBhvr>
                                      <p:to>
                                        <p:strVal val="visible"/>
                                      </p:to>
                                    </p:set>
                                    <p:anim calcmode="lin" valueType="num">
                                      <p:cBhvr additive="base">
                                        <p:cTn id="7" dur="2000" fill="hold"/>
                                        <p:tgtEl>
                                          <p:spTgt spid="825355"/>
                                        </p:tgtEl>
                                        <p:attrNameLst>
                                          <p:attrName>ppt_x</p:attrName>
                                        </p:attrNameLst>
                                      </p:cBhvr>
                                      <p:tavLst>
                                        <p:tav tm="0">
                                          <p:val>
                                            <p:strVal val="#ppt_x"/>
                                          </p:val>
                                        </p:tav>
                                        <p:tav tm="100000">
                                          <p:val>
                                            <p:strVal val="#ppt_x"/>
                                          </p:val>
                                        </p:tav>
                                      </p:tavLst>
                                    </p:anim>
                                    <p:anim calcmode="lin" valueType="num">
                                      <p:cBhvr additive="base">
                                        <p:cTn id="8" dur="2000" fill="hold"/>
                                        <p:tgtEl>
                                          <p:spTgt spid="8253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25350"/>
                                        </p:tgtEl>
                                        <p:attrNameLst>
                                          <p:attrName>style.visibility</p:attrName>
                                        </p:attrNameLst>
                                      </p:cBhvr>
                                      <p:to>
                                        <p:strVal val="visible"/>
                                      </p:to>
                                    </p:set>
                                    <p:anim calcmode="lin" valueType="num">
                                      <p:cBhvr additive="base">
                                        <p:cTn id="11" dur="2000" fill="hold"/>
                                        <p:tgtEl>
                                          <p:spTgt spid="825350"/>
                                        </p:tgtEl>
                                        <p:attrNameLst>
                                          <p:attrName>ppt_x</p:attrName>
                                        </p:attrNameLst>
                                      </p:cBhvr>
                                      <p:tavLst>
                                        <p:tav tm="0">
                                          <p:val>
                                            <p:strVal val="#ppt_x"/>
                                          </p:val>
                                        </p:tav>
                                        <p:tav tm="100000">
                                          <p:val>
                                            <p:strVal val="#ppt_x"/>
                                          </p:val>
                                        </p:tav>
                                      </p:tavLst>
                                    </p:anim>
                                    <p:anim calcmode="lin" valueType="num">
                                      <p:cBhvr additive="base">
                                        <p:cTn id="12" dur="2000" fill="hold"/>
                                        <p:tgtEl>
                                          <p:spTgt spid="82535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825356"/>
                                        </p:tgtEl>
                                        <p:attrNameLst>
                                          <p:attrName>style.visibility</p:attrName>
                                        </p:attrNameLst>
                                      </p:cBhvr>
                                      <p:to>
                                        <p:strVal val="visible"/>
                                      </p:to>
                                    </p:set>
                                    <p:anim calcmode="lin" valueType="num">
                                      <p:cBhvr additive="base">
                                        <p:cTn id="15" dur="2000" fill="hold"/>
                                        <p:tgtEl>
                                          <p:spTgt spid="825356"/>
                                        </p:tgtEl>
                                        <p:attrNameLst>
                                          <p:attrName>ppt_x</p:attrName>
                                        </p:attrNameLst>
                                      </p:cBhvr>
                                      <p:tavLst>
                                        <p:tav tm="0">
                                          <p:val>
                                            <p:strVal val="#ppt_x"/>
                                          </p:val>
                                        </p:tav>
                                        <p:tav tm="100000">
                                          <p:val>
                                            <p:strVal val="#ppt_x"/>
                                          </p:val>
                                        </p:tav>
                                      </p:tavLst>
                                    </p:anim>
                                    <p:anim calcmode="lin" valueType="num">
                                      <p:cBhvr additive="base">
                                        <p:cTn id="16" dur="2000" fill="hold"/>
                                        <p:tgtEl>
                                          <p:spTgt spid="82535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nodePh="1">
                                  <p:stCondLst>
                                    <p:cond delay="0"/>
                                  </p:stCondLst>
                                  <p:endCondLst>
                                    <p:cond evt="begin" delay="0">
                                      <p:tn val="17"/>
                                    </p:cond>
                                  </p:endCondLst>
                                  <p:childTnLst>
                                    <p:set>
                                      <p:cBhvr>
                                        <p:cTn id="18" dur="1" fill="hold">
                                          <p:stCondLst>
                                            <p:cond delay="0"/>
                                          </p:stCondLst>
                                        </p:cTn>
                                        <p:tgtEl>
                                          <p:spTgt spid="825357"/>
                                        </p:tgtEl>
                                        <p:attrNameLst>
                                          <p:attrName>style.visibility</p:attrName>
                                        </p:attrNameLst>
                                      </p:cBhvr>
                                      <p:to>
                                        <p:strVal val="visible"/>
                                      </p:to>
                                    </p:set>
                                    <p:anim calcmode="lin" valueType="num">
                                      <p:cBhvr additive="base">
                                        <p:cTn id="19" dur="2000" fill="hold"/>
                                        <p:tgtEl>
                                          <p:spTgt spid="825357"/>
                                        </p:tgtEl>
                                        <p:attrNameLst>
                                          <p:attrName>ppt_x</p:attrName>
                                        </p:attrNameLst>
                                      </p:cBhvr>
                                      <p:tavLst>
                                        <p:tav tm="0">
                                          <p:val>
                                            <p:strVal val="#ppt_x"/>
                                          </p:val>
                                        </p:tav>
                                        <p:tav tm="100000">
                                          <p:val>
                                            <p:strVal val="#ppt_x"/>
                                          </p:val>
                                        </p:tav>
                                      </p:tavLst>
                                    </p:anim>
                                    <p:anim calcmode="lin" valueType="num">
                                      <p:cBhvr additive="base">
                                        <p:cTn id="20" dur="2000" fill="hold"/>
                                        <p:tgtEl>
                                          <p:spTgt spid="82535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nodePh="1">
                                  <p:stCondLst>
                                    <p:cond delay="0"/>
                                  </p:stCondLst>
                                  <p:endCondLst>
                                    <p:cond evt="begin" delay="0">
                                      <p:tn val="21"/>
                                    </p:cond>
                                  </p:endCondLst>
                                  <p:childTnLst>
                                    <p:set>
                                      <p:cBhvr>
                                        <p:cTn id="22" dur="1" fill="hold">
                                          <p:stCondLst>
                                            <p:cond delay="0"/>
                                          </p:stCondLst>
                                        </p:cTn>
                                        <p:tgtEl>
                                          <p:spTgt spid="825358"/>
                                        </p:tgtEl>
                                        <p:attrNameLst>
                                          <p:attrName>style.visibility</p:attrName>
                                        </p:attrNameLst>
                                      </p:cBhvr>
                                      <p:to>
                                        <p:strVal val="visible"/>
                                      </p:to>
                                    </p:set>
                                    <p:anim calcmode="lin" valueType="num">
                                      <p:cBhvr additive="base">
                                        <p:cTn id="23" dur="2000" fill="hold"/>
                                        <p:tgtEl>
                                          <p:spTgt spid="825358"/>
                                        </p:tgtEl>
                                        <p:attrNameLst>
                                          <p:attrName>ppt_x</p:attrName>
                                        </p:attrNameLst>
                                      </p:cBhvr>
                                      <p:tavLst>
                                        <p:tav tm="0">
                                          <p:val>
                                            <p:strVal val="#ppt_x"/>
                                          </p:val>
                                        </p:tav>
                                        <p:tav tm="100000">
                                          <p:val>
                                            <p:strVal val="#ppt_x"/>
                                          </p:val>
                                        </p:tav>
                                      </p:tavLst>
                                    </p:anim>
                                    <p:anim calcmode="lin" valueType="num">
                                      <p:cBhvr additive="base">
                                        <p:cTn id="24" dur="2000" fill="hold"/>
                                        <p:tgtEl>
                                          <p:spTgt spid="82535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nodePh="1">
                                  <p:stCondLst>
                                    <p:cond delay="0"/>
                                  </p:stCondLst>
                                  <p:endCondLst>
                                    <p:cond evt="begin" delay="0">
                                      <p:tn val="25"/>
                                    </p:cond>
                                  </p:endCondLst>
                                  <p:childTnLst>
                                    <p:set>
                                      <p:cBhvr>
                                        <p:cTn id="26" dur="1" fill="hold">
                                          <p:stCondLst>
                                            <p:cond delay="0"/>
                                          </p:stCondLst>
                                        </p:cTn>
                                        <p:tgtEl>
                                          <p:spTgt spid="825360"/>
                                        </p:tgtEl>
                                        <p:attrNameLst>
                                          <p:attrName>style.visibility</p:attrName>
                                        </p:attrNameLst>
                                      </p:cBhvr>
                                      <p:to>
                                        <p:strVal val="visible"/>
                                      </p:to>
                                    </p:set>
                                    <p:anim calcmode="lin" valueType="num">
                                      <p:cBhvr additive="base">
                                        <p:cTn id="27" dur="2000" fill="hold"/>
                                        <p:tgtEl>
                                          <p:spTgt spid="825360"/>
                                        </p:tgtEl>
                                        <p:attrNameLst>
                                          <p:attrName>ppt_x</p:attrName>
                                        </p:attrNameLst>
                                      </p:cBhvr>
                                      <p:tavLst>
                                        <p:tav tm="0">
                                          <p:val>
                                            <p:strVal val="#ppt_x"/>
                                          </p:val>
                                        </p:tav>
                                        <p:tav tm="100000">
                                          <p:val>
                                            <p:strVal val="#ppt_x"/>
                                          </p:val>
                                        </p:tav>
                                      </p:tavLst>
                                    </p:anim>
                                    <p:anim calcmode="lin" valueType="num">
                                      <p:cBhvr additive="base">
                                        <p:cTn id="28" dur="2000" fill="hold"/>
                                        <p:tgtEl>
                                          <p:spTgt spid="8253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50" grpId="0" animBg="1"/>
      <p:bldP spid="825355" grpId="0" animBg="1"/>
      <p:bldP spid="825356" grpId="0" animBg="1"/>
      <p:bldP spid="825357" grpId="0" animBg="1"/>
      <p:bldP spid="825358" grpId="0" animBg="1"/>
      <p:bldP spid="8253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969962"/>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0000"/>
                </a:solidFill>
              </a:rPr>
              <a:t>واجبات الافراد والتزاماتهم فى المجتمع </a:t>
            </a:r>
            <a:endParaRPr lang="ar-EG" sz="3600" kern="10" spc="720" dirty="0">
              <a:ln w="9525">
                <a:noFill/>
                <a:round/>
                <a:headEnd/>
                <a:tailEnd/>
              </a:ln>
              <a:solidFill>
                <a:srgbClr val="FF00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600" b="1" dirty="0" smtClean="0"/>
              <a:t>المسئولية :</a:t>
            </a:r>
          </a:p>
          <a:p>
            <a:r>
              <a:rPr lang="ar-EG" sz="3200" dirty="0" smtClean="0"/>
              <a:t>يجب ان يشعر الفرد انه ضمن منظومة المواطنة بمسئولياته نحو نفسه ونحو مجتمعه</a:t>
            </a:r>
          </a:p>
          <a:p>
            <a:r>
              <a:rPr lang="ar-EG" sz="3200" dirty="0" smtClean="0"/>
              <a:t>مسئولية الفرد تجاه الوطن</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واجبات الافراد والتزاماتهم فى المجتمع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600" b="1" dirty="0" smtClean="0"/>
              <a:t>الالتزام بقيم التسامح  :</a:t>
            </a:r>
          </a:p>
          <a:p>
            <a:r>
              <a:rPr lang="ar-EG" sz="3200" dirty="0" smtClean="0"/>
              <a:t>يعنى التزام المواطن بمبدأ التسامح واحترام وقبول الثقافاتالاخري المتنوعة والصفات الانسانية المختلفة </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واجبات الافراد والتزاماتهم فى المجتمع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600" b="1" dirty="0" smtClean="0"/>
              <a:t>الالتزام بمبدأ الحوار البناء وقبول الاخر :</a:t>
            </a:r>
          </a:p>
          <a:p>
            <a:r>
              <a:rPr lang="ar-EG" sz="3200" dirty="0" smtClean="0"/>
              <a:t>يعنى ان الحرية ليست مطلقة وانما هى حرية منضبطة ومسئولة فممارسة الشخص لحريته لا تكون على حساب حريات الاخرين  وانتهاك حقوقهم</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واجبات الافراد والتزاماتهم فى المجتمع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600" b="1" dirty="0" smtClean="0"/>
              <a:t>الالتزام بمبدأ حماية الوطن :</a:t>
            </a:r>
          </a:p>
          <a:p>
            <a:r>
              <a:rPr lang="ar-EG" sz="3200" dirty="0" smtClean="0"/>
              <a:t>الدفاع عن الاوطان امر غير قابل للجدل بل هو راسخ منذ القدم لابد من دفع العدو عن البلاد وحمايتها </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واجبات الافراد والتزاماتهم فى المجتمع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600" b="1" dirty="0" smtClean="0"/>
              <a:t>الالتزام بترسيخ دعائم الوحدة الوطنية  :</a:t>
            </a:r>
          </a:p>
          <a:p>
            <a:r>
              <a:rPr lang="ar-EG" sz="3200" dirty="0" smtClean="0"/>
              <a:t>ان الوحدة الوطنية هى اهم سمه المجتمع المصري الاصيل وذلك بعد ان رسخت ثورة 30-6 2014 قيم التسامح والاعتدال وكفالة الحقوق والحريات لجميع المواطنين </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واجبات الافراد والتزاماتهم فى المجتمع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600" b="1" dirty="0" smtClean="0"/>
              <a:t>الالتزام بمواجهة الارهاب الالكترونى  :</a:t>
            </a:r>
          </a:p>
          <a:p>
            <a:r>
              <a:rPr lang="ar-EG" sz="3200" dirty="0" smtClean="0"/>
              <a:t>يجب على كل افراد المجتمع مواجهة الارهاب الالكترونى القادم الى مصر من جماعات الضلال وبعض الدول العربية والشرق اوسطية الاخري التى تدعم الارهاب وتنال من وحدة الشعب المصري المدعومة بثقافة التسامح منذ دخول  الاسلام الى مصر </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2046287"/>
          </a:xfrm>
          <a:prstGeom prst="rect">
            <a:avLst/>
          </a:prstGeom>
          <a:noFill/>
          <a:ln w="9525">
            <a:noFill/>
            <a:miter lim="800000"/>
            <a:headEnd/>
            <a:tailEnd/>
          </a:ln>
        </p:spPr>
        <p:txBody>
          <a:bodyPr/>
          <a:lstStyle/>
          <a:p>
            <a:pPr algn="ctr"/>
            <a:r>
              <a:rPr lang="en-US" sz="6600" b="1" dirty="0" smtClean="0">
                <a:solidFill>
                  <a:srgbClr val="FF0000"/>
                </a:solidFill>
              </a:rPr>
              <a:t>Thank you</a:t>
            </a:r>
            <a:endParaRPr lang="en-US" sz="6000" dirty="0">
              <a:solidFill>
                <a:srgbClr val="FF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220</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abeer ali</dc:creator>
  <cp:lastModifiedBy>abeer ali</cp:lastModifiedBy>
  <cp:revision>161</cp:revision>
  <dcterms:created xsi:type="dcterms:W3CDTF">2016-09-05T18:23:38Z</dcterms:created>
  <dcterms:modified xsi:type="dcterms:W3CDTF">2020-03-17T12:38:14Z</dcterms:modified>
</cp:coreProperties>
</file>